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xml" ContentType="application/xml"/>
  <Default Extension="wav" ContentType="audio/x-wav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6" r:id="rId3"/>
    <p:sldId id="262" r:id="rId4"/>
    <p:sldId id="274" r:id="rId5"/>
    <p:sldId id="268" r:id="rId6"/>
    <p:sldId id="269" r:id="rId7"/>
    <p:sldId id="270" r:id="rId8"/>
    <p:sldId id="272" r:id="rId9"/>
    <p:sldId id="273" r:id="rId10"/>
    <p:sldId id="271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ystem" initials="S" lastIdx="11" clrIdx="0">
    <p:extLst>
      <p:ext uri="{19B8F6BF-5375-455C-9EA6-DF929625EA0E}">
        <p15:presenceInfo xmlns:p15="http://schemas.microsoft.com/office/powerpoint/2012/main" userId="Syste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55" d="100"/>
          <a:sy n="55" d="100"/>
        </p:scale>
        <p:origin x="108" y="45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3:03.216" idx="1">
    <p:pos x="10" y="10"/>
    <p:text>*musica*ì blabla*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3:25.098" idx="2">
    <p:pos x="10" y="10"/>
    <p:text>domanda al pubblico + il nostro amico charles</p:text>
    <p:extLst>
      <p:ext uri="{C676402C-5697-4E1C-873F-D02D1690AC5C}">
        <p15:threadingInfo xmlns:p15="http://schemas.microsoft.com/office/powerpoint/2012/main" timeZoneBias="-120"/>
      </p:ext>
    </p:extLst>
  </p:cm>
  <p:cm authorId="1" dt="2018-04-09T17:14:05.054" idx="3">
    <p:pos x="146" y="146"/>
    <p:text>problema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4:59.889" idx="7">
    <p:pos x="10" y="10"/>
    <p:text>anche noi</p:text>
    <p:extLst>
      <p:ext uri="{C676402C-5697-4E1C-873F-D02D1690AC5C}">
        <p15:threadingInfo xmlns:p15="http://schemas.microsoft.com/office/powerpoint/2012/main" timeZoneBias="-120"/>
      </p:ext>
    </p:extLst>
  </p:cm>
  <p:cm authorId="1" dt="2018-04-09T17:15:32.064" idx="8">
    <p:pos x="545" y="102"/>
    <p:text>In ogni stanza della propria casa si svolgono attività diverse che richiedono una temperatura ideale differente, anche se 20 gradi centigradi è la temperatura ideale consigliata all'interno di un'abitazione. Ottimizzare il grado di calore dei locali è fondamentale per il vostro benessere e quello della vostra famiglia. Eviterete infatti irritazioni cutanee, mal di testa, problemi respiratori che spesso possono essere accentuati proprio dal cattivo uso di caloriferi e aria condizionata.</p:text>
    <p:extLst>
      <p:ext uri="{C676402C-5697-4E1C-873F-D02D1690AC5C}">
        <p15:threadingInfo xmlns:p15="http://schemas.microsoft.com/office/powerpoint/2012/main" timeZoneBias="-120"/>
      </p:ext>
    </p:extLst>
  </p:cm>
  <p:cm authorId="1" dt="2018-04-09T17:15:53.238" idx="9">
    <p:pos x="1201" y="105"/>
    <p:text>In generale, un tasso di umidità alto, oltre l’80%, crea problemi al nostro corpo sia in caso di caldo che in caso di freddo, facendo percepire una temperatura troppo alta, di caldo afoso, nel primo caso, sopra i 24,8°C, e di freddo umido nel secondo caso, sotto i 2,2°C. Al contrario, se l’umidità scende sotto il 20%, quindi se è troppo bassa, l’aria diventa troppo asciutta e può causare un altro tipo di problema: secchezza alle fauci e alle vie respiratorie, rischi di infiammazione, fastidio a respirare e a produrre saliva. È importante calibrare quindi temperatura e umidità per determinare le condizioni ambientali ideali per la nostra casa.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4:59.889" idx="7">
    <p:pos x="10" y="10"/>
    <p:text>anche noi</p:text>
    <p:extLst>
      <p:ext uri="{C676402C-5697-4E1C-873F-D02D1690AC5C}">
        <p15:threadingInfo xmlns:p15="http://schemas.microsoft.com/office/powerpoint/2012/main" timeZoneBias="-120"/>
      </p:ext>
    </p:extLst>
  </p:cm>
  <p:cm authorId="1" dt="2018-04-09T17:15:32.064" idx="8">
    <p:pos x="545" y="102"/>
    <p:text>In ogni stanza della propria casa si svolgono attività diverse che richiedono una temperatura ideale differente, anche se 20 gradi centigradi è la temperatura ideale consigliata all'interno di un'abitazione. Ottimizzare il grado di calore dei locali è fondamentale per il vostro benessere e quello della vostra famiglia. Eviterete infatti irritazioni cutanee, mal di testa, problemi respiratori che spesso possono essere accentuati proprio dal cattivo uso di caloriferi e aria condizionata.</p:text>
    <p:extLst>
      <p:ext uri="{C676402C-5697-4E1C-873F-D02D1690AC5C}">
        <p15:threadingInfo xmlns:p15="http://schemas.microsoft.com/office/powerpoint/2012/main" timeZoneBias="-120"/>
      </p:ext>
    </p:extLst>
  </p:cm>
  <p:cm authorId="1" dt="2018-04-09T17:15:53.238" idx="9">
    <p:pos x="1201" y="105"/>
    <p:text>In generale, un tasso di umidità alto, oltre l’80%, crea problemi al nostro corpo sia in caso di caldo che in caso di freddo, facendo percepire una temperatura troppo alta, di caldo afoso, nel primo caso, sopra i 24,8°C, e di freddo umido nel secondo caso, sotto i 2,2°C. Al contrario, se l’umidità scende sotto il 20%, quindi se è troppo bassa, l’aria diventa troppo asciutta e può causare un altro tipo di problema: secchezza alle fauci e alle vie respiratorie, rischi di infiammazione, fastidio a respirare e a produrre saliva. È importante calibrare quindi temperatura e umidità per determinare le condizioni ambientali ideali per la nostra casa.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4:31.980" idx="5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6:06.262" idx="10">
    <p:pos x="10" y="10"/>
    <p:text>Presentazione del gruppo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6:20.216" idx="11">
    <p:pos x="10" y="10"/>
    <p:text>Inizio parte tecnica (Ing. Torreggiani)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7:16:20.216" idx="11">
    <p:pos x="10" y="10"/>
    <p:text>Inizio parte tecnica (Ing. Torreggiani)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audio1.wav>
</file>

<file path=ppt/media/image1.png>
</file>

<file path=ppt/media/image2.png>
</file>

<file path=ppt/media/image3.jpg>
</file>

<file path=ppt/media/image4.pn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9938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6642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2994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763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9488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769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7215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6081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3750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9213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2297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979F4-C51F-4E17-8E19-3D0413E32E9C}" type="datetimeFigureOut">
              <a:rPr lang="it-IT" smtClean="0"/>
              <a:t>09/04/2018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CD25F-793F-446E-9ECA-B24243F5AA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1250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comments" Target="../comments/commen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comments" Target="../comments/commen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679" y="3578068"/>
            <a:ext cx="4660641" cy="2835223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891625"/>
            <a:ext cx="9144000" cy="934714"/>
          </a:xfrm>
        </p:spPr>
        <p:txBody>
          <a:bodyPr>
            <a:noAutofit/>
          </a:bodyPr>
          <a:lstStyle/>
          <a:p>
            <a:r>
              <a:rPr lang="it-IT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Domus </a:t>
            </a:r>
            <a:r>
              <a:rPr lang="it-IT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Aurea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2643354"/>
            <a:ext cx="9144000" cy="503431"/>
          </a:xfrm>
        </p:spPr>
        <p:txBody>
          <a:bodyPr/>
          <a:lstStyle/>
          <a:p>
            <a:r>
              <a:rPr lang="it-IT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</a:t>
            </a:r>
            <a:r>
              <a:rPr lang="it-IT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simple</a:t>
            </a:r>
            <a:r>
              <a:rPr lang="it-IT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Arduino </a:t>
            </a:r>
            <a:r>
              <a:rPr lang="it-IT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</a:t>
            </a:r>
            <a:endParaRPr lang="it-IT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bensound-creativemind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1000" out="2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3914" y="-656914"/>
            <a:ext cx="390216" cy="390216"/>
          </a:xfrm>
          <a:prstGeom prst="rect">
            <a:avLst/>
          </a:prstGeom>
        </p:spPr>
      </p:pic>
      <p:sp>
        <p:nvSpPr>
          <p:cNvPr id="5" name="Sottotitolo 2"/>
          <p:cNvSpPr txBox="1">
            <a:spLocks/>
          </p:cNvSpPr>
          <p:nvPr/>
        </p:nvSpPr>
        <p:spPr>
          <a:xfrm>
            <a:off x="1524000" y="1067748"/>
            <a:ext cx="9144000" cy="503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i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Introducing</a:t>
            </a:r>
            <a:endParaRPr lang="it-IT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98419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aps3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679" y="3578068"/>
            <a:ext cx="4660641" cy="2835223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891625"/>
            <a:ext cx="9144000" cy="934714"/>
          </a:xfrm>
        </p:spPr>
        <p:txBody>
          <a:bodyPr>
            <a:noAutofit/>
          </a:bodyPr>
          <a:lstStyle/>
          <a:p>
            <a:r>
              <a:rPr lang="it-IT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Domus </a:t>
            </a:r>
            <a:r>
              <a:rPr lang="it-IT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Aurea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2643354"/>
            <a:ext cx="9144000" cy="503431"/>
          </a:xfrm>
        </p:spPr>
        <p:txBody>
          <a:bodyPr/>
          <a:lstStyle/>
          <a:p>
            <a:r>
              <a:rPr lang="it-IT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</a:t>
            </a:r>
            <a:r>
              <a:rPr lang="it-IT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simple</a:t>
            </a:r>
            <a:r>
              <a:rPr lang="it-IT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Arduino </a:t>
            </a:r>
            <a:r>
              <a:rPr lang="it-IT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</a:t>
            </a:r>
            <a:endParaRPr lang="it-IT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bensound-creativemind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063567"/>
            <a:ext cx="390216" cy="39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2481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37" y="2159391"/>
            <a:ext cx="4639159" cy="347380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innerShdw blurRad="63500" dist="50800" dir="13500000">
              <a:prstClr val="black">
                <a:alpha val="50000"/>
              </a:prstClr>
            </a:innerShdw>
            <a:reflection stA="29000" endPos="65000" dist="635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itolo 1"/>
          <p:cNvSpPr txBox="1">
            <a:spLocks/>
          </p:cNvSpPr>
          <p:nvPr/>
        </p:nvSpPr>
        <p:spPr>
          <a:xfrm>
            <a:off x="6669201" y="2513785"/>
            <a:ext cx="4431192" cy="26003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i="1" dirty="0">
                <a:solidFill>
                  <a:schemeClr val="bg1"/>
                </a:solidFill>
              </a:rPr>
              <a:t>“Avevo visto l'umidità posarsi all'esterno della mia finestrella, come se qualche folletto avesse </a:t>
            </a:r>
            <a:r>
              <a:rPr lang="it-IT" sz="2000" i="1" dirty="0" smtClean="0">
                <a:solidFill>
                  <a:schemeClr val="bg1"/>
                </a:solidFill>
              </a:rPr>
              <a:t>pianto</a:t>
            </a:r>
            <a:r>
              <a:rPr lang="it-IT" sz="2000" i="1" dirty="0">
                <a:solidFill>
                  <a:schemeClr val="bg1"/>
                </a:solidFill>
              </a:rPr>
              <a:t> lì tutta la </a:t>
            </a:r>
            <a:r>
              <a:rPr lang="it-IT" sz="2000" i="1" dirty="0" smtClean="0">
                <a:solidFill>
                  <a:schemeClr val="bg1"/>
                </a:solidFill>
              </a:rPr>
              <a:t>notte</a:t>
            </a:r>
            <a:r>
              <a:rPr lang="it-IT" sz="2000" i="1" dirty="0">
                <a:solidFill>
                  <a:schemeClr val="bg1"/>
                </a:solidFill>
              </a:rPr>
              <a:t> e avesse usato la finestra come un fazzoletto.”</a:t>
            </a:r>
          </a:p>
        </p:txBody>
      </p:sp>
      <p:sp>
        <p:nvSpPr>
          <p:cNvPr id="3" name="Titolo 1"/>
          <p:cNvSpPr txBox="1">
            <a:spLocks/>
          </p:cNvSpPr>
          <p:nvPr/>
        </p:nvSpPr>
        <p:spPr>
          <a:xfrm>
            <a:off x="8884797" y="4601992"/>
            <a:ext cx="2511972" cy="6726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 smtClean="0">
                <a:solidFill>
                  <a:schemeClr val="bg1"/>
                </a:solidFill>
              </a:rPr>
              <a:t>- Charles Dickens</a:t>
            </a: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838200" y="1192952"/>
            <a:ext cx="10515600" cy="276730"/>
          </a:xfrm>
          <a:effectLst>
            <a:reflection stA="82000" endPos="65000" dir="5400000" sy="-100000" algn="bl" rotWithShape="0"/>
          </a:effectLst>
        </p:spPr>
        <p:txBody>
          <a:bodyPr>
            <a:normAutofit fontScale="90000"/>
          </a:bodyPr>
          <a:lstStyle/>
          <a:p>
            <a:pPr algn="ctr"/>
            <a:r>
              <a:rPr lang="it-IT" sz="3600" dirty="0" smtClean="0">
                <a:solidFill>
                  <a:schemeClr val="bg1"/>
                </a:solidFill>
              </a:rPr>
              <a:t>Vi </a:t>
            </a:r>
            <a:r>
              <a:rPr lang="it-IT" sz="3600" dirty="0" smtClean="0">
                <a:solidFill>
                  <a:schemeClr val="bg1"/>
                </a:solidFill>
              </a:rPr>
              <a:t>è mai capitato di </a:t>
            </a:r>
            <a:r>
              <a:rPr lang="it-IT" sz="3600" dirty="0" smtClean="0">
                <a:solidFill>
                  <a:schemeClr val="bg1"/>
                </a:solidFill>
              </a:rPr>
              <a:t>trovarvi </a:t>
            </a:r>
            <a:r>
              <a:rPr lang="it-IT" sz="3600" dirty="0" smtClean="0">
                <a:solidFill>
                  <a:schemeClr val="bg1"/>
                </a:solidFill>
              </a:rPr>
              <a:t>in </a:t>
            </a:r>
            <a:r>
              <a:rPr lang="it-IT" sz="3600" dirty="0" smtClean="0">
                <a:solidFill>
                  <a:schemeClr val="bg1"/>
                </a:solidFill>
              </a:rPr>
              <a:t>un ambiente </a:t>
            </a:r>
            <a:r>
              <a:rPr lang="it-IT" sz="3600" dirty="0" smtClean="0">
                <a:solidFill>
                  <a:schemeClr val="bg1"/>
                </a:solidFill>
              </a:rPr>
              <a:t>umido e freddo?</a:t>
            </a:r>
            <a:endParaRPr lang="it-IT" sz="36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749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838201" y="2407697"/>
            <a:ext cx="10515600" cy="10370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3600" dirty="0" smtClean="0">
                <a:solidFill>
                  <a:schemeClr val="bg1"/>
                </a:solidFill>
              </a:rPr>
              <a:t>Tranquillo Charles,</a:t>
            </a:r>
            <a:endParaRPr lang="it-IT" sz="3600" dirty="0">
              <a:solidFill>
                <a:schemeClr val="bg1"/>
              </a:solidFill>
            </a:endParaRPr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838200" y="2926219"/>
            <a:ext cx="10515600" cy="10370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3600" dirty="0" smtClean="0">
                <a:solidFill>
                  <a:schemeClr val="bg1"/>
                </a:solidFill>
              </a:rPr>
              <a:t>ci siamo passati anche noi</a:t>
            </a:r>
            <a:endParaRPr lang="it-IT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811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/>
          <p:cNvSpPr txBox="1">
            <a:spLocks/>
          </p:cNvSpPr>
          <p:nvPr/>
        </p:nvSpPr>
        <p:spPr>
          <a:xfrm>
            <a:off x="1066800" y="2037524"/>
            <a:ext cx="10058400" cy="29916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dirty="0">
                <a:solidFill>
                  <a:schemeClr val="bg1"/>
                </a:solidFill>
              </a:rPr>
              <a:t>In generale, un tasso di umidità alto, oltre l’80%, crea problemi al nostro corpo sia in caso di caldo che in caso di freddo, facendo percepire una temperatura troppo alta, di caldo afoso, nel primo caso, sopra i 24,8°C, e di freddo umido nel secondo caso, sotto i </a:t>
            </a:r>
            <a:r>
              <a:rPr lang="it-IT" sz="2000" dirty="0" smtClean="0">
                <a:solidFill>
                  <a:schemeClr val="bg1"/>
                </a:solidFill>
              </a:rPr>
              <a:t>2,2°C.</a:t>
            </a:r>
          </a:p>
          <a:p>
            <a:endParaRPr lang="it-IT" sz="2000" dirty="0">
              <a:solidFill>
                <a:schemeClr val="bg1"/>
              </a:solidFill>
            </a:endParaRPr>
          </a:p>
          <a:p>
            <a:r>
              <a:rPr lang="it-IT" sz="2000" dirty="0" smtClean="0">
                <a:solidFill>
                  <a:schemeClr val="bg1"/>
                </a:solidFill>
              </a:rPr>
              <a:t>Al </a:t>
            </a:r>
            <a:r>
              <a:rPr lang="it-IT" sz="2000" dirty="0">
                <a:solidFill>
                  <a:schemeClr val="bg1"/>
                </a:solidFill>
              </a:rPr>
              <a:t>contrario, se l’umidità scende sotto il 20%, quindi se è troppo bassa, l’aria </a:t>
            </a:r>
            <a:r>
              <a:rPr lang="it-IT" sz="2000" u="sng" dirty="0">
                <a:solidFill>
                  <a:schemeClr val="bg1"/>
                </a:solidFill>
              </a:rPr>
              <a:t>diventa</a:t>
            </a:r>
            <a:r>
              <a:rPr lang="it-IT" sz="2000" dirty="0">
                <a:solidFill>
                  <a:schemeClr val="bg1"/>
                </a:solidFill>
              </a:rPr>
              <a:t> troppo asciutta e può causare un altro tipo di problema: secchezza alle fauci e alle vie respiratorie, rischi di infiammazione, fastidio a respirare e a produrre saliva. È importante calibrare quindi temperatura e umidità per determinare le condizioni ambientali ideali per la nostra casa.</a:t>
            </a:r>
          </a:p>
        </p:txBody>
      </p:sp>
    </p:spTree>
    <p:extLst>
      <p:ext uri="{BB962C8B-B14F-4D97-AF65-F5344CB8AC3E}">
        <p14:creationId xmlns:p14="http://schemas.microsoft.com/office/powerpoint/2010/main" val="151252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D-20180409-WA003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1000" out="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341722" y="735786"/>
            <a:ext cx="11151000" cy="7262444"/>
          </a:xfrm>
          <a:prstGeom prst="rect">
            <a:avLst/>
          </a:prstGeom>
        </p:spPr>
      </p:pic>
      <p:sp>
        <p:nvSpPr>
          <p:cNvPr id="3" name="Titolo 1"/>
          <p:cNvSpPr txBox="1">
            <a:spLocks/>
          </p:cNvSpPr>
          <p:nvPr/>
        </p:nvSpPr>
        <p:spPr>
          <a:xfrm>
            <a:off x="838201" y="1176774"/>
            <a:ext cx="10515600" cy="10370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800" dirty="0" smtClean="0">
                <a:solidFill>
                  <a:schemeClr val="bg1"/>
                </a:solidFill>
              </a:rPr>
              <a:t>Per questi motivi abbiamo deciso di </a:t>
            </a:r>
            <a:r>
              <a:rPr lang="it-IT" sz="2800" dirty="0" smtClean="0">
                <a:solidFill>
                  <a:schemeClr val="bg1"/>
                </a:solidFill>
              </a:rPr>
              <a:t>progettare</a:t>
            </a:r>
            <a:endParaRPr lang="it-IT" sz="2800" dirty="0">
              <a:solidFill>
                <a:schemeClr val="bg1"/>
              </a:solidFill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023118" y="2537836"/>
            <a:ext cx="6145763" cy="182917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Domus Aurea</a:t>
            </a:r>
            <a:endParaRPr lang="it-IT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838200" y="4691026"/>
            <a:ext cx="10515600" cy="10370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 smtClean="0">
                <a:solidFill>
                  <a:schemeClr val="bg1"/>
                </a:solidFill>
              </a:rPr>
              <a:t>Domus Aurea è un insieme di sensori collegato al sistema termico di casa tua, per </a:t>
            </a:r>
            <a:r>
              <a:rPr lang="it-IT" sz="2400" dirty="0" smtClean="0">
                <a:solidFill>
                  <a:schemeClr val="bg1"/>
                </a:solidFill>
              </a:rPr>
              <a:t>controllare automaticamente la </a:t>
            </a:r>
            <a:r>
              <a:rPr lang="it-IT" sz="2400" dirty="0" smtClean="0">
                <a:solidFill>
                  <a:schemeClr val="bg1"/>
                </a:solidFill>
              </a:rPr>
              <a:t>temperatura e il livello di umidità.</a:t>
            </a:r>
          </a:p>
        </p:txBody>
      </p:sp>
    </p:spTree>
    <p:extLst>
      <p:ext uri="{BB962C8B-B14F-4D97-AF65-F5344CB8AC3E}">
        <p14:creationId xmlns:p14="http://schemas.microsoft.com/office/powerpoint/2010/main" val="4223817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12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838201" y="1176774"/>
            <a:ext cx="10515600" cy="10370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3600" dirty="0" smtClean="0">
                <a:solidFill>
                  <a:schemeClr val="bg1"/>
                </a:solidFill>
              </a:rPr>
              <a:t>Chi siamo</a:t>
            </a:r>
            <a:endParaRPr lang="it-IT" sz="3600" dirty="0">
              <a:solidFill>
                <a:schemeClr val="bg1"/>
              </a:solidFill>
            </a:endParaRPr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1066800" y="2732340"/>
            <a:ext cx="10058400" cy="2381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800" dirty="0" err="1" smtClean="0">
                <a:solidFill>
                  <a:schemeClr val="bg1"/>
                </a:solidFill>
              </a:rPr>
              <a:t>Torreggiani</a:t>
            </a:r>
            <a:r>
              <a:rPr lang="it-IT" sz="2800" dirty="0" smtClean="0">
                <a:solidFill>
                  <a:schemeClr val="bg1"/>
                </a:solidFill>
              </a:rPr>
              <a:t> </a:t>
            </a:r>
            <a:r>
              <a:rPr lang="it-IT" sz="2800" dirty="0" smtClean="0">
                <a:solidFill>
                  <a:schemeClr val="bg1"/>
                </a:solidFill>
              </a:rPr>
              <a:t>Gianmarco – (Project manager)</a:t>
            </a:r>
            <a:endParaRPr lang="it-IT" sz="2800" dirty="0" smtClean="0">
              <a:solidFill>
                <a:schemeClr val="bg1"/>
              </a:solidFill>
            </a:endParaRPr>
          </a:p>
          <a:p>
            <a:r>
              <a:rPr lang="it-IT" sz="2800" dirty="0" smtClean="0">
                <a:solidFill>
                  <a:schemeClr val="bg1"/>
                </a:solidFill>
              </a:rPr>
              <a:t>Ricci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</a:rPr>
              <a:t>Andres</a:t>
            </a:r>
            <a:endParaRPr lang="it-IT" sz="2800" dirty="0" smtClean="0">
              <a:solidFill>
                <a:schemeClr val="bg1"/>
              </a:solidFill>
            </a:endParaRPr>
          </a:p>
          <a:p>
            <a:r>
              <a:rPr lang="it-IT" sz="2800" dirty="0" smtClean="0">
                <a:solidFill>
                  <a:schemeClr val="bg1"/>
                </a:solidFill>
              </a:rPr>
              <a:t>Bellini Thomas</a:t>
            </a:r>
          </a:p>
          <a:p>
            <a:r>
              <a:rPr lang="it-IT" sz="2800" dirty="0" smtClean="0">
                <a:solidFill>
                  <a:schemeClr val="bg1"/>
                </a:solidFill>
              </a:rPr>
              <a:t>Caputo Thomas</a:t>
            </a:r>
          </a:p>
          <a:p>
            <a:r>
              <a:rPr lang="it-IT" sz="2800" dirty="0" err="1" smtClean="0">
                <a:solidFill>
                  <a:schemeClr val="bg1"/>
                </a:solidFill>
              </a:rPr>
              <a:t>Cattellani</a:t>
            </a:r>
            <a:r>
              <a:rPr lang="it-IT" sz="2800" dirty="0" smtClean="0">
                <a:solidFill>
                  <a:schemeClr val="bg1"/>
                </a:solidFill>
              </a:rPr>
              <a:t> Michele</a:t>
            </a:r>
          </a:p>
          <a:p>
            <a:r>
              <a:rPr lang="it-IT" sz="2800" dirty="0" smtClean="0">
                <a:solidFill>
                  <a:schemeClr val="bg1"/>
                </a:solidFill>
              </a:rPr>
              <a:t>Franzoni Roberto</a:t>
            </a:r>
          </a:p>
        </p:txBody>
      </p:sp>
    </p:spTree>
    <p:extLst>
      <p:ext uri="{BB962C8B-B14F-4D97-AF65-F5344CB8AC3E}">
        <p14:creationId xmlns:p14="http://schemas.microsoft.com/office/powerpoint/2010/main" val="72440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746760" y="2938508"/>
            <a:ext cx="10515600" cy="1325563"/>
          </a:xfrm>
        </p:spPr>
        <p:txBody>
          <a:bodyPr/>
          <a:lstStyle/>
          <a:p>
            <a:pPr algn="ctr"/>
            <a:r>
              <a:rPr lang="it-IT" dirty="0" smtClean="0">
                <a:solidFill>
                  <a:schemeClr val="bg1"/>
                </a:solidFill>
              </a:rPr>
              <a:t>Idea e struttura del software</a:t>
            </a:r>
            <a:br>
              <a:rPr lang="it-IT" dirty="0" smtClean="0">
                <a:solidFill>
                  <a:schemeClr val="bg1"/>
                </a:solidFill>
              </a:rPr>
            </a:br>
            <a:r>
              <a:rPr lang="it-IT" dirty="0" smtClean="0">
                <a:solidFill>
                  <a:schemeClr val="bg1"/>
                </a:solidFill>
              </a:rPr>
              <a:t>(applicazione nativa)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63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746760" y="293850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</a:rPr>
              <a:t>Iterazione con scheda Arduino</a:t>
            </a:r>
            <a:br>
              <a:rPr lang="it-IT" dirty="0" smtClean="0">
                <a:solidFill>
                  <a:schemeClr val="bg1"/>
                </a:solidFill>
              </a:rPr>
            </a:br>
            <a:r>
              <a:rPr lang="it-IT" dirty="0" smtClean="0">
                <a:solidFill>
                  <a:schemeClr val="bg1"/>
                </a:solidFill>
              </a:rPr>
              <a:t>(Ing. </a:t>
            </a:r>
            <a:r>
              <a:rPr lang="it-IT" dirty="0" err="1" smtClean="0">
                <a:solidFill>
                  <a:schemeClr val="bg1"/>
                </a:solidFill>
              </a:rPr>
              <a:t>Torreggiani</a:t>
            </a:r>
            <a:r>
              <a:rPr lang="it-IT" dirty="0" smtClean="0">
                <a:solidFill>
                  <a:schemeClr val="bg1"/>
                </a:solidFill>
              </a:rPr>
              <a:t>)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70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Conclusione + soluzioni innovative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Connessione al termostato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Altre idee</a:t>
            </a:r>
          </a:p>
          <a:p>
            <a:r>
              <a:rPr lang="it-IT" dirty="0" smtClean="0">
                <a:solidFill>
                  <a:schemeClr val="bg1"/>
                </a:solidFill>
              </a:rPr>
              <a:t>Altre idee</a:t>
            </a:r>
          </a:p>
        </p:txBody>
      </p:sp>
    </p:spTree>
    <p:extLst>
      <p:ext uri="{BB962C8B-B14F-4D97-AF65-F5344CB8AC3E}">
        <p14:creationId xmlns:p14="http://schemas.microsoft.com/office/powerpoint/2010/main" val="4264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235</Words>
  <Application>Microsoft Office PowerPoint</Application>
  <PresentationFormat>Widescreen</PresentationFormat>
  <Paragraphs>29</Paragraphs>
  <Slides>10</Slides>
  <Notes>0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di Office</vt:lpstr>
      <vt:lpstr>Domus Aurea</vt:lpstr>
      <vt:lpstr>Vi è mai capitato di trovarvi in un ambiente umido e freddo?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Idea e struttura del software (applicazione nativa)</vt:lpstr>
      <vt:lpstr>Iterazione con scheda Arduino (Ing. Torreggiani)</vt:lpstr>
      <vt:lpstr>Conclusione + soluzioni innovative</vt:lpstr>
      <vt:lpstr>Domus Aurea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Domus Aurea</dc:title>
  <dc:creator>System</dc:creator>
  <cp:lastModifiedBy>System</cp:lastModifiedBy>
  <cp:revision>24</cp:revision>
  <dcterms:created xsi:type="dcterms:W3CDTF">2018-04-09T08:08:46Z</dcterms:created>
  <dcterms:modified xsi:type="dcterms:W3CDTF">2018-04-09T15:56:40Z</dcterms:modified>
</cp:coreProperties>
</file>